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35"/>
  </p:notesMasterIdLst>
  <p:sldIdLst>
    <p:sldId id="256" r:id="rId6"/>
    <p:sldId id="288" r:id="rId7"/>
    <p:sldId id="276" r:id="rId8"/>
    <p:sldId id="275" r:id="rId9"/>
    <p:sldId id="258" r:id="rId10"/>
    <p:sldId id="25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1" r:id="rId23"/>
    <p:sldId id="270" r:id="rId24"/>
    <p:sldId id="272" r:id="rId25"/>
    <p:sldId id="280" r:id="rId26"/>
    <p:sldId id="273" r:id="rId27"/>
    <p:sldId id="281" r:id="rId28"/>
    <p:sldId id="277" r:id="rId29"/>
    <p:sldId id="279" r:id="rId30"/>
    <p:sldId id="283" r:id="rId31"/>
    <p:sldId id="284" r:id="rId32"/>
    <p:sldId id="285" r:id="rId33"/>
    <p:sldId id="286" r:id="rId3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1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1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1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9A1BC60-1405-49DA-A355-F358B1211DC8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8C69B58-AFD7-4CDA-AA8F-40890077873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373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8C69B58-AFD7-4CDA-AA8F-40890077873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 hidden="1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600" cy="4600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600" cy="4600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"/>
          <p:cNvGrpSpPr/>
          <p:nvPr/>
        </p:nvGrpSpPr>
        <p:grpSpPr>
          <a:xfrm>
            <a:off x="0" y="6217920"/>
            <a:ext cx="12459600" cy="639360"/>
            <a:chOff x="0" y="6217920"/>
            <a:chExt cx="12459600" cy="639360"/>
          </a:xfrm>
        </p:grpSpPr>
        <p:sp>
          <p:nvSpPr>
            <p:cNvPr id="123" name="CustomShape 2"/>
            <p:cNvSpPr/>
            <p:nvPr/>
          </p:nvSpPr>
          <p:spPr>
            <a:xfrm>
              <a:off x="0" y="6217920"/>
              <a:ext cx="12218040" cy="63936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24" name="Picture 30"/>
            <p:cNvPicPr/>
            <p:nvPr/>
          </p:nvPicPr>
          <p:blipFill>
            <a:blip r:embed="rId14"/>
            <a:srcRect b="43947"/>
            <a:stretch/>
          </p:blipFill>
          <p:spPr>
            <a:xfrm>
              <a:off x="11206080" y="6283440"/>
              <a:ext cx="1253520" cy="50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5" name="CustomShape 3"/>
          <p:cNvSpPr/>
          <p:nvPr/>
        </p:nvSpPr>
        <p:spPr>
          <a:xfrm>
            <a:off x="-26280" y="-2160"/>
            <a:ext cx="21740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#dotastro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D9D9D9"/>
                </a:solidFill>
                <a:latin typeface="Georgia"/>
              </a:rPr>
              <a:t>@AstroDocCarl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9660240" y="204480"/>
            <a:ext cx="2542680" cy="2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r">
              <a:lnSpc>
                <a:spcPct val="100000"/>
              </a:lnSpc>
            </a:pPr>
            <a:fld id="{46EDAE9D-7640-4A27-A516-64E8164071DB}" type="slidenum">
              <a:rPr lang="en-US" sz="1200" b="0" strike="noStrike" spc="-1">
                <a:solidFill>
                  <a:srgbClr val="D9D9D9"/>
                </a:solidFill>
                <a:latin typeface="Georgia"/>
              </a:rPr>
              <a:t>‹#›</a:t>
            </a:fld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 of  31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June 2016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title"/>
          </p:nvPr>
        </p:nvSpPr>
        <p:spPr>
          <a:xfrm>
            <a:off x="609480" y="297000"/>
            <a:ext cx="109724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4B08A1"/>
                </a:solidFill>
                <a:latin typeface="Trebuchet MS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609480" y="1599840"/>
            <a:ext cx="10972440" cy="430560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Georgia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Fifth level</a:t>
            </a:r>
          </a:p>
        </p:txBody>
      </p:sp>
      <p:sp>
        <p:nvSpPr>
          <p:cNvPr id="129" name="PlaceHolder 7"/>
          <p:cNvSpPr>
            <a:spLocks noGrp="1"/>
          </p:cNvSpPr>
          <p:nvPr>
            <p:ph type="ftr"/>
          </p:nvPr>
        </p:nvSpPr>
        <p:spPr>
          <a:xfrm>
            <a:off x="7623360" y="6364800"/>
            <a:ext cx="386028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"/>
          <p:cNvGrpSpPr/>
          <p:nvPr/>
        </p:nvGrpSpPr>
        <p:grpSpPr>
          <a:xfrm>
            <a:off x="0" y="6217920"/>
            <a:ext cx="12459600" cy="639360"/>
            <a:chOff x="0" y="6217920"/>
            <a:chExt cx="12459600" cy="639360"/>
          </a:xfrm>
        </p:grpSpPr>
        <p:sp>
          <p:nvSpPr>
            <p:cNvPr id="167" name="CustomShape 2"/>
            <p:cNvSpPr/>
            <p:nvPr/>
          </p:nvSpPr>
          <p:spPr>
            <a:xfrm>
              <a:off x="0" y="6217920"/>
              <a:ext cx="12218040" cy="63936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68" name="Picture 30"/>
            <p:cNvPicPr/>
            <p:nvPr/>
          </p:nvPicPr>
          <p:blipFill>
            <a:blip r:embed="rId14"/>
            <a:srcRect b="43947"/>
            <a:stretch/>
          </p:blipFill>
          <p:spPr>
            <a:xfrm>
              <a:off x="11206080" y="6283440"/>
              <a:ext cx="1253520" cy="50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9" name="CustomShape 3"/>
          <p:cNvSpPr/>
          <p:nvPr/>
        </p:nvSpPr>
        <p:spPr>
          <a:xfrm>
            <a:off x="-26280" y="-2160"/>
            <a:ext cx="21740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#dotastro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D9D9D9"/>
                </a:solidFill>
                <a:latin typeface="Georgia"/>
              </a:rPr>
              <a:t>@AstroDocCarl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9660240" y="204480"/>
            <a:ext cx="2542680" cy="2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r">
              <a:lnSpc>
                <a:spcPct val="100000"/>
              </a:lnSpc>
            </a:pPr>
            <a:fld id="{4EF8674D-11C6-4845-865E-90ECD44E4C5E}" type="slidenum">
              <a:rPr lang="en-US" sz="1200" b="0" strike="noStrike" spc="-1">
                <a:solidFill>
                  <a:srgbClr val="D9D9D9"/>
                </a:solidFill>
                <a:latin typeface="Georgia"/>
              </a:rPr>
              <a:t>‹#›</a:t>
            </a:fld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 of  31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June 2016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title"/>
          </p:nvPr>
        </p:nvSpPr>
        <p:spPr>
          <a:xfrm>
            <a:off x="609480" y="297000"/>
            <a:ext cx="109724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4B08A1"/>
                </a:solidFill>
                <a:latin typeface="Trebuchet MS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609480" y="1599840"/>
            <a:ext cx="10972440" cy="430560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Georgia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Fifth level</a:t>
            </a:r>
          </a:p>
        </p:txBody>
      </p:sp>
      <p:sp>
        <p:nvSpPr>
          <p:cNvPr id="173" name="PlaceHolder 7"/>
          <p:cNvSpPr>
            <a:spLocks noGrp="1"/>
          </p:cNvSpPr>
          <p:nvPr>
            <p:ph type="ftr"/>
          </p:nvPr>
        </p:nvSpPr>
        <p:spPr>
          <a:xfrm>
            <a:off x="7623360" y="6364800"/>
            <a:ext cx="386028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hyperlink" Target="https://www.circuitbasics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hosting.astro.cornell.edu/~spifiweb/zeus2/index.html" TargetMode="External"/><Relationship Id="rId5" Type="http://schemas.openxmlformats.org/officeDocument/2006/relationships/hyperlink" Target="https://sites.google.com/site/carlferkinhoff/welcome-1" TargetMode="External"/><Relationship Id="rId4" Type="http://schemas.openxmlformats.org/officeDocument/2006/relationships/hyperlink" Target="https://www.raspberrypi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069920" y="1298520"/>
            <a:ext cx="731448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spc="-94" dirty="0" err="1">
                <a:solidFill>
                  <a:srgbClr val="FFFFFF"/>
                </a:solidFill>
                <a:latin typeface="Corbel"/>
                <a:ea typeface="DejaVu Sans"/>
              </a:rPr>
              <a:t>H</a:t>
            </a:r>
            <a:r>
              <a:rPr lang="en-US" sz="3600" b="0" strike="noStrike" spc="-94" dirty="0" err="1">
                <a:solidFill>
                  <a:srgbClr val="FFFFFF"/>
                </a:solidFill>
                <a:latin typeface="Corbel"/>
                <a:ea typeface="DejaVu Sans"/>
              </a:rPr>
              <a:t>.aHKBox</a:t>
            </a:r>
            <a:r>
              <a:rPr lang="en-US" sz="3600" spc="-94" dirty="0">
                <a:solidFill>
                  <a:srgbClr val="FFFFFF"/>
                </a:solidFill>
                <a:latin typeface="Corbel"/>
                <a:ea typeface="DejaVu Sans"/>
              </a:rPr>
              <a:t> </a:t>
            </a:r>
            <a:r>
              <a:rPr lang="en-US" sz="3600" b="0" strike="noStrike" spc="-94" dirty="0">
                <a:solidFill>
                  <a:srgbClr val="FFFFFF"/>
                </a:solidFill>
                <a:latin typeface="Corbel"/>
                <a:ea typeface="DejaVu Sans"/>
              </a:rPr>
              <a:t>Chassis</a:t>
            </a:r>
          </a:p>
          <a:p>
            <a:pPr>
              <a:lnSpc>
                <a:spcPct val="100000"/>
              </a:lnSpc>
            </a:pPr>
            <a:r>
              <a:rPr lang="en-US" sz="3600" spc="-94" dirty="0">
                <a:solidFill>
                  <a:srgbClr val="FFFFFF"/>
                </a:solidFill>
                <a:latin typeface="Corbel"/>
              </a:rPr>
              <a:t>&amp;</a:t>
            </a:r>
          </a:p>
          <a:p>
            <a:pPr>
              <a:lnSpc>
                <a:spcPct val="100000"/>
              </a:lnSpc>
            </a:pPr>
            <a:r>
              <a:rPr lang="en-US" sz="3600" b="0" strike="noStrike" spc="-94" dirty="0">
                <a:solidFill>
                  <a:srgbClr val="FFFFFF"/>
                </a:solidFill>
                <a:latin typeface="Corbel"/>
              </a:rPr>
              <a:t>Ha</a:t>
            </a:r>
            <a:r>
              <a:rPr lang="en-US" sz="3600" spc="-94" dirty="0">
                <a:solidFill>
                  <a:srgbClr val="FFFFFF"/>
                </a:solidFill>
                <a:latin typeface="Corbel"/>
              </a:rPr>
              <a:t>rdware Interface Communications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00160" y="4670280"/>
            <a:ext cx="731448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200" b="0" strike="noStrike" spc="-1" dirty="0">
                <a:solidFill>
                  <a:srgbClr val="FCECD5"/>
                </a:solidFill>
                <a:latin typeface="Corbel"/>
                <a:ea typeface="DejaVu Sans"/>
              </a:rPr>
              <a:t>Adam Stammer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400" spc="-1" dirty="0">
                <a:solidFill>
                  <a:srgbClr val="FCECD5"/>
                </a:solidFill>
                <a:latin typeface="Corbel"/>
              </a:rPr>
              <a:t>Under the Direction of Dr. Carl Ferkinhoff</a:t>
            </a: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45" name="Picture 244"/>
          <p:cNvPicPr/>
          <p:nvPr/>
        </p:nvPicPr>
        <p:blipFill>
          <a:blip r:embed="rId2"/>
          <a:stretch/>
        </p:blipFill>
        <p:spPr>
          <a:xfrm>
            <a:off x="4051800" y="1737720"/>
            <a:ext cx="6097680" cy="471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Sockets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60 Pins @ 2 Amps and 4 High Current Pins @ 20 Amps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48" name="Picture 247"/>
          <p:cNvPicPr/>
          <p:nvPr/>
        </p:nvPicPr>
        <p:blipFill>
          <a:blip r:embed="rId2"/>
          <a:stretch/>
        </p:blipFill>
        <p:spPr>
          <a:xfrm>
            <a:off x="7772400" y="1920240"/>
            <a:ext cx="3677040" cy="2757600"/>
          </a:xfrm>
          <a:prstGeom prst="rect">
            <a:avLst/>
          </a:prstGeom>
          <a:ln>
            <a:noFill/>
          </a:ln>
        </p:spPr>
      </p:pic>
      <p:pic>
        <p:nvPicPr>
          <p:cNvPr id="249" name="Picture 248"/>
          <p:cNvPicPr/>
          <p:nvPr/>
        </p:nvPicPr>
        <p:blipFill>
          <a:blip r:embed="rId3"/>
          <a:stretch/>
        </p:blipFill>
        <p:spPr>
          <a:xfrm>
            <a:off x="3749040" y="1920240"/>
            <a:ext cx="3657960" cy="274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Socket Pinout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2 HP IO, 9 4pin IO Channels, 2 I2C Channels, 1 SPI Channel, Low Power Input, High Power Input, Ground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5590080" y="1814400"/>
            <a:ext cx="3645360" cy="486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55" name="Picture 107"/>
          <p:cNvPicPr/>
          <p:nvPr/>
        </p:nvPicPr>
        <p:blipFill>
          <a:blip r:embed="rId2"/>
          <a:stretch/>
        </p:blipFill>
        <p:spPr>
          <a:xfrm>
            <a:off x="4051440" y="1737360"/>
            <a:ext cx="6098040" cy="471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58" name="Picture 257"/>
          <p:cNvPicPr/>
          <p:nvPr/>
        </p:nvPicPr>
        <p:blipFill>
          <a:blip r:embed="rId2"/>
          <a:stretch/>
        </p:blipFill>
        <p:spPr>
          <a:xfrm>
            <a:off x="3565440" y="2717280"/>
            <a:ext cx="8047440" cy="249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Simplified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1" name="Picture 260"/>
          <p:cNvPicPr/>
          <p:nvPr/>
        </p:nvPicPr>
        <p:blipFill>
          <a:blip r:embed="rId2"/>
          <a:stretch/>
        </p:blipFill>
        <p:spPr>
          <a:xfrm>
            <a:off x="4389120" y="2163600"/>
            <a:ext cx="6015240" cy="451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4" name="Picture 110"/>
          <p:cNvPicPr/>
          <p:nvPr/>
        </p:nvPicPr>
        <p:blipFill>
          <a:blip r:embed="rId2"/>
          <a:stretch/>
        </p:blipFill>
        <p:spPr>
          <a:xfrm>
            <a:off x="4075920" y="1969200"/>
            <a:ext cx="6073560" cy="469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Closeup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4111200" y="2194560"/>
            <a:ext cx="1466640" cy="4238640"/>
          </a:xfrm>
          <a:prstGeom prst="rect">
            <a:avLst/>
          </a:prstGeom>
          <a:ln>
            <a:noFill/>
          </a:ln>
        </p:spPr>
      </p:pic>
      <p:pic>
        <p:nvPicPr>
          <p:cNvPr id="268" name="Picture 267"/>
          <p:cNvPicPr/>
          <p:nvPr/>
        </p:nvPicPr>
        <p:blipFill>
          <a:blip r:embed="rId3"/>
          <a:stretch/>
        </p:blipFill>
        <p:spPr>
          <a:xfrm>
            <a:off x="5760720" y="2632680"/>
            <a:ext cx="1466640" cy="3676680"/>
          </a:xfrm>
          <a:prstGeom prst="rect">
            <a:avLst/>
          </a:prstGeom>
          <a:ln>
            <a:noFill/>
          </a:ln>
        </p:spPr>
      </p:pic>
      <p:pic>
        <p:nvPicPr>
          <p:cNvPr id="269" name="Picture 268"/>
          <p:cNvPicPr/>
          <p:nvPr/>
        </p:nvPicPr>
        <p:blipFill>
          <a:blip r:embed="rId4"/>
          <a:stretch/>
        </p:blipFill>
        <p:spPr>
          <a:xfrm>
            <a:off x="7772400" y="2377440"/>
            <a:ext cx="914400" cy="914400"/>
          </a:xfrm>
          <a:prstGeom prst="rect">
            <a:avLst/>
          </a:prstGeom>
          <a:ln>
            <a:noFill/>
          </a:ln>
        </p:spPr>
      </p:pic>
      <p:pic>
        <p:nvPicPr>
          <p:cNvPr id="270" name="Picture 269"/>
          <p:cNvPicPr/>
          <p:nvPr/>
        </p:nvPicPr>
        <p:blipFill>
          <a:blip r:embed="rId5"/>
          <a:stretch/>
        </p:blipFill>
        <p:spPr>
          <a:xfrm>
            <a:off x="7589520" y="4937760"/>
            <a:ext cx="1463040" cy="1562760"/>
          </a:xfrm>
          <a:prstGeom prst="rect">
            <a:avLst/>
          </a:prstGeom>
          <a:ln>
            <a:noFill/>
          </a:ln>
        </p:spPr>
      </p:pic>
      <p:sp>
        <p:nvSpPr>
          <p:cNvPr id="271" name="TextShape 3"/>
          <p:cNvSpPr txBox="1"/>
          <p:nvPr/>
        </p:nvSpPr>
        <p:spPr>
          <a:xfrm>
            <a:off x="7863840" y="2110680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272" name="TextShape 4"/>
          <p:cNvSpPr txBox="1"/>
          <p:nvPr/>
        </p:nvSpPr>
        <p:spPr>
          <a:xfrm>
            <a:off x="7518600" y="4663440"/>
            <a:ext cx="345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C</a:t>
            </a:r>
          </a:p>
        </p:txBody>
      </p:sp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9250920" y="303300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274" name="TextShape 5"/>
          <p:cNvSpPr txBox="1"/>
          <p:nvPr/>
        </p:nvSpPr>
        <p:spPr>
          <a:xfrm>
            <a:off x="9784080" y="3033000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5"/>
          <p:cNvSpPr/>
          <p:nvPr/>
        </p:nvSpPr>
        <p:spPr>
          <a:xfrm>
            <a:off x="1069920" y="1298520"/>
            <a:ext cx="325800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lang="en-US" sz="5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Front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288" name="Content Placeholder 4"/>
          <p:cNvPicPr/>
          <p:nvPr/>
        </p:nvPicPr>
        <p:blipFill>
          <a:blip r:embed="rId2"/>
          <a:srcRect l="12372" r="11779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89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0" name="Picture 2"/>
          <p:cNvPicPr/>
          <p:nvPr/>
        </p:nvPicPr>
        <p:blipFill>
          <a:blip r:embed="rId3"/>
          <a:stretch/>
        </p:blipFill>
        <p:spPr>
          <a:xfrm>
            <a:off x="5098680" y="762120"/>
            <a:ext cx="6388560" cy="533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5"/>
          <p:cNvSpPr/>
          <p:nvPr/>
        </p:nvSpPr>
        <p:spPr>
          <a:xfrm>
            <a:off x="1069920" y="1298520"/>
            <a:ext cx="325800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lang="en-US" sz="5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Back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280" name="Content Placeholder 4"/>
          <p:cNvPicPr/>
          <p:nvPr/>
        </p:nvPicPr>
        <p:blipFill>
          <a:blip r:embed="rId2"/>
          <a:srcRect l="12372" r="11779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81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/>
        </p:blipFill>
        <p:spPr>
          <a:xfrm>
            <a:off x="4970160" y="758880"/>
            <a:ext cx="6522840" cy="533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72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82880" y="1226160"/>
            <a:ext cx="429768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94" dirty="0">
                <a:solidFill>
                  <a:srgbClr val="FFFFFF"/>
                </a:solidFill>
                <a:latin typeface="Corbel"/>
                <a:ea typeface="DejaVu Sans"/>
              </a:rPr>
              <a:t>Design Steps</a:t>
            </a:r>
            <a:endParaRPr lang="en-US" sz="5400" b="0" strike="noStrike" spc="-1" dirty="0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FB912B-C783-4DBD-9EBE-3925E4663832}"/>
              </a:ext>
            </a:extLst>
          </p:cNvPr>
          <p:cNvSpPr txBox="1"/>
          <p:nvPr/>
        </p:nvSpPr>
        <p:spPr>
          <a:xfrm>
            <a:off x="4823640" y="213588"/>
            <a:ext cx="625875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Define the Problem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Research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List Requirements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Brainstorm Solutions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Choose Solution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Develop Solution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Prototype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Test and Redesign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Communicate Results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76184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643320" y="1298520"/>
            <a:ext cx="368424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900" b="0" strike="noStrike" spc="-94">
                <a:solidFill>
                  <a:srgbClr val="FFFFFF"/>
                </a:solidFill>
                <a:latin typeface="Corbel"/>
                <a:ea typeface="DejaVu Sans"/>
              </a:rPr>
              <a:t>Card Render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96" name="Content Placeholder 4"/>
          <p:cNvPicPr/>
          <p:nvPr/>
        </p:nvPicPr>
        <p:blipFill>
          <a:blip r:embed="rId2"/>
          <a:srcRect l="13654" r="7515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97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</a:rPr>
              <a:t>Microcontrollers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3869280" y="864000"/>
            <a:ext cx="4076235" cy="5217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</a:pPr>
            <a:r>
              <a:rPr lang="en-US" sz="2000" b="1" spc="-1" dirty="0">
                <a:solidFill>
                  <a:srgbClr val="595959"/>
                </a:solidFill>
                <a:latin typeface="Corbel"/>
              </a:rPr>
              <a:t>What is a Microcontroller?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Dedicated Single-Task Computers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Small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Low Power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</a:rPr>
              <a:t>Low </a:t>
            </a:r>
            <a:r>
              <a:rPr lang="en-US" sz="2000" spc="-1" dirty="0">
                <a:solidFill>
                  <a:srgbClr val="595959"/>
                </a:solidFill>
                <a:latin typeface="Corbel"/>
              </a:rPr>
              <a:t>Cost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Dedicated Input</a:t>
            </a:r>
          </a:p>
          <a:p>
            <a:pPr marL="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</a:pPr>
            <a:r>
              <a:rPr lang="en-US" sz="2000" b="1" spc="-1" dirty="0">
                <a:solidFill>
                  <a:srgbClr val="595959"/>
                </a:solidFill>
                <a:latin typeface="Corbel"/>
              </a:rPr>
              <a:t>Example Uses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Smart Devices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Motor Controller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Thermostat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Remote Control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endParaRPr lang="en-US" sz="2000" b="0" strike="noStrike" spc="-1" dirty="0">
              <a:solidFill>
                <a:srgbClr val="595959"/>
              </a:solidFill>
              <a:latin typeface="Corbel"/>
            </a:endParaRPr>
          </a:p>
        </p:txBody>
      </p:sp>
      <p:pic>
        <p:nvPicPr>
          <p:cNvPr id="7172" name="Picture 4" descr="Amazon.com: ARDUINO UNO R3 [A000066]: Computers &amp; Accessories">
            <a:extLst>
              <a:ext uri="{FF2B5EF4-FFF2-40B4-BE49-F238E27FC236}">
                <a16:creationId xmlns:a16="http://schemas.microsoft.com/office/drawing/2014/main" id="{0E02CA55-FAF0-4C78-B9AA-A478902D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23" y="209042"/>
            <a:ext cx="33813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502065-6C8E-4033-910D-9C5F6F62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323" y="3806090"/>
            <a:ext cx="483937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445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Next Steps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Finish Technical Guide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Summary of </a:t>
            </a:r>
            <a:r>
              <a:rPr lang="en-US" sz="2000" spc="-1" dirty="0">
                <a:solidFill>
                  <a:srgbClr val="595959"/>
                </a:solidFill>
                <a:latin typeface="Corbel"/>
                <a:ea typeface="DejaVu Sans"/>
              </a:rPr>
              <a:t>C</a:t>
            </a: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ompleted </a:t>
            </a:r>
            <a:r>
              <a:rPr lang="en-US" sz="2000" spc="-1" dirty="0">
                <a:solidFill>
                  <a:srgbClr val="595959"/>
                </a:solidFill>
                <a:latin typeface="Corbel"/>
                <a:ea typeface="DejaVu Sans"/>
              </a:rPr>
              <a:t>W</a:t>
            </a: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ork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Guide Future </a:t>
            </a:r>
            <a:r>
              <a:rPr lang="en-US" sz="2000" spc="-1" dirty="0">
                <a:solidFill>
                  <a:srgbClr val="595959"/>
                </a:solidFill>
                <a:latin typeface="Corbel"/>
                <a:ea typeface="DejaVu Sans"/>
              </a:rPr>
              <a:t>D</a:t>
            </a: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esigners and End </a:t>
            </a:r>
            <a:r>
              <a:rPr lang="en-US" sz="2000" spc="-1" dirty="0">
                <a:solidFill>
                  <a:srgbClr val="595959"/>
                </a:solidFill>
                <a:latin typeface="Corbel"/>
                <a:ea typeface="DejaVu Sans"/>
              </a:rPr>
              <a:t>U</a:t>
            </a: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sers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Finish Backplane PCB Layout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Manufacture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Program Controllers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2000" spc="-1" dirty="0">
              <a:solidFill>
                <a:srgbClr val="595959"/>
              </a:solidFill>
              <a:latin typeface="Corbe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Capacity Tests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Design/Build Cards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2743A-2DD6-4C1F-A09F-F7088F06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041" y="4790481"/>
            <a:ext cx="1704872" cy="1867758"/>
          </a:xfrm>
          <a:prstGeom prst="rect">
            <a:avLst/>
          </a:prstGeom>
        </p:spPr>
      </p:pic>
      <p:sp>
        <p:nvSpPr>
          <p:cNvPr id="265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</a:rPr>
              <a:t>Microcontrollers</a:t>
            </a:r>
          </a:p>
          <a:p>
            <a:pPr>
              <a:lnSpc>
                <a:spcPct val="90000"/>
              </a:lnSpc>
            </a:pPr>
            <a:r>
              <a:rPr lang="en-US" sz="3200" b="0" strike="noStrike" spc="-55" dirty="0">
                <a:solidFill>
                  <a:srgbClr val="FFFFFF"/>
                </a:solidFill>
                <a:latin typeface="Corbel"/>
              </a:rPr>
              <a:t>Communication</a:t>
            </a:r>
            <a:r>
              <a:rPr lang="en-US" sz="3200" spc="-55" dirty="0">
                <a:solidFill>
                  <a:srgbClr val="FFFFFF"/>
                </a:solidFill>
                <a:latin typeface="Corbel"/>
              </a:rPr>
              <a:t> Example</a:t>
            </a:r>
          </a:p>
        </p:txBody>
      </p:sp>
      <p:pic>
        <p:nvPicPr>
          <p:cNvPr id="8194" name="Picture 2" descr="Screen Monitor Tv - Free vector graphic on Pixabay">
            <a:extLst>
              <a:ext uri="{FF2B5EF4-FFF2-40B4-BE49-F238E27FC236}">
                <a16:creationId xmlns:a16="http://schemas.microsoft.com/office/drawing/2014/main" id="{C1EBACAE-E4DC-4F53-9DD2-29587C605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275" y="877434"/>
            <a:ext cx="2266765" cy="168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EFC7D-35C6-4F8D-B1DF-10EED344CC5C}"/>
              </a:ext>
            </a:extLst>
          </p:cNvPr>
          <p:cNvSpPr txBox="1"/>
          <p:nvPr/>
        </p:nvSpPr>
        <p:spPr>
          <a:xfrm>
            <a:off x="4421080" y="1305017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-200°C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1F23D-9292-4D78-926D-509531CF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485" y="1146767"/>
            <a:ext cx="1797089" cy="1036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5ACA8-A5DD-46B7-9FE3-452D01C8F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574" y="2928010"/>
            <a:ext cx="1747614" cy="1308185"/>
          </a:xfrm>
          <a:prstGeom prst="rect">
            <a:avLst/>
          </a:prstGeom>
        </p:spPr>
      </p:pic>
      <p:pic>
        <p:nvPicPr>
          <p:cNvPr id="8196" name="Picture 4" descr="Thermometer PNG">
            <a:extLst>
              <a:ext uri="{FF2B5EF4-FFF2-40B4-BE49-F238E27FC236}">
                <a16:creationId xmlns:a16="http://schemas.microsoft.com/office/drawing/2014/main" id="{63B7A3AF-DE3B-4024-9BBC-42E64334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181" y="5184301"/>
            <a:ext cx="1080117" cy="10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E7BD8-35C1-4A60-990D-A6CFAA51F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412" y="2928010"/>
            <a:ext cx="1704872" cy="1867758"/>
          </a:xfrm>
          <a:prstGeom prst="rect">
            <a:avLst/>
          </a:prstGeom>
        </p:spPr>
      </p:pic>
      <p:pic>
        <p:nvPicPr>
          <p:cNvPr id="13" name="Picture 4" descr="ZEUS-2 CAD Overview">
            <a:extLst>
              <a:ext uri="{FF2B5EF4-FFF2-40B4-BE49-F238E27FC236}">
                <a16:creationId xmlns:a16="http://schemas.microsoft.com/office/drawing/2014/main" id="{E762357A-A0F6-41D1-945D-AE4F61EAD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54" y="4065971"/>
            <a:ext cx="2359486" cy="250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ublic Domain Clip Art Image | Ice Cube | ID: 13925053213942 ...">
            <a:extLst>
              <a:ext uri="{FF2B5EF4-FFF2-40B4-BE49-F238E27FC236}">
                <a16:creationId xmlns:a16="http://schemas.microsoft.com/office/drawing/2014/main" id="{727176D6-6CB3-491D-AC74-596CE2A4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549" y="3026090"/>
            <a:ext cx="1181872" cy="16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FA663-83E0-4A40-8AB0-E9AC70F9CC0B}"/>
              </a:ext>
            </a:extLst>
          </p:cNvPr>
          <p:cNvSpPr txBox="1"/>
          <p:nvPr/>
        </p:nvSpPr>
        <p:spPr>
          <a:xfrm>
            <a:off x="7363686" y="2702924"/>
            <a:ext cx="134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Cooler Controller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1A16D-9C31-487E-B229-2527D93EBD42}"/>
              </a:ext>
            </a:extLst>
          </p:cNvPr>
          <p:cNvSpPr txBox="1"/>
          <p:nvPr/>
        </p:nvSpPr>
        <p:spPr>
          <a:xfrm>
            <a:off x="10467320" y="5802710"/>
            <a:ext cx="134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Temperature 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A45D81-3C52-4488-B083-5EAD140B5B91}"/>
              </a:ext>
            </a:extLst>
          </p:cNvPr>
          <p:cNvSpPr txBox="1"/>
          <p:nvPr/>
        </p:nvSpPr>
        <p:spPr>
          <a:xfrm>
            <a:off x="10690741" y="3773583"/>
            <a:ext cx="1345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Arduino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BDC3B-4FAE-429A-BF76-D66423AD12D9}"/>
              </a:ext>
            </a:extLst>
          </p:cNvPr>
          <p:cNvSpPr txBox="1"/>
          <p:nvPr/>
        </p:nvSpPr>
        <p:spPr>
          <a:xfrm>
            <a:off x="8668041" y="954643"/>
            <a:ext cx="1541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Raspberry 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BA02CF-3751-482B-9C42-31D9F31B42AD}"/>
              </a:ext>
            </a:extLst>
          </p:cNvPr>
          <p:cNvSpPr txBox="1"/>
          <p:nvPr/>
        </p:nvSpPr>
        <p:spPr>
          <a:xfrm>
            <a:off x="4130142" y="588940"/>
            <a:ext cx="1345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Touchscreen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1A79B5-439C-4CCE-B561-06C09CA4F11B}"/>
              </a:ext>
            </a:extLst>
          </p:cNvPr>
          <p:cNvSpPr txBox="1"/>
          <p:nvPr/>
        </p:nvSpPr>
        <p:spPr>
          <a:xfrm>
            <a:off x="2882675" y="6205342"/>
            <a:ext cx="1345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ZEUS2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74C901-8EBB-4E0D-BDE7-2E5BA1684F94}"/>
              </a:ext>
            </a:extLst>
          </p:cNvPr>
          <p:cNvSpPr/>
          <p:nvPr/>
        </p:nvSpPr>
        <p:spPr>
          <a:xfrm>
            <a:off x="6093040" y="1776326"/>
            <a:ext cx="1270646" cy="22834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A9A4EE4-1EBE-44EC-BA10-466A3A191904}"/>
              </a:ext>
            </a:extLst>
          </p:cNvPr>
          <p:cNvSpPr/>
          <p:nvPr/>
        </p:nvSpPr>
        <p:spPr>
          <a:xfrm rot="3163252">
            <a:off x="8898396" y="2490820"/>
            <a:ext cx="925897" cy="22834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7829EB3-C93C-4B8B-BC68-0A4899F8E85F}"/>
              </a:ext>
            </a:extLst>
          </p:cNvPr>
          <p:cNvSpPr/>
          <p:nvPr/>
        </p:nvSpPr>
        <p:spPr>
          <a:xfrm rot="10114230">
            <a:off x="8562440" y="3673149"/>
            <a:ext cx="579109" cy="22834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4BBB3E-8E37-4016-A265-0DF0B867D37B}"/>
              </a:ext>
            </a:extLst>
          </p:cNvPr>
          <p:cNvSpPr/>
          <p:nvPr/>
        </p:nvSpPr>
        <p:spPr>
          <a:xfrm rot="9184490">
            <a:off x="5980443" y="4583516"/>
            <a:ext cx="1270646" cy="22834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F04B162-75F7-4135-9D51-14C5CBAADA28}"/>
              </a:ext>
            </a:extLst>
          </p:cNvPr>
          <p:cNvSpPr/>
          <p:nvPr/>
        </p:nvSpPr>
        <p:spPr>
          <a:xfrm rot="10800000">
            <a:off x="6093040" y="1453625"/>
            <a:ext cx="1270646" cy="22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304D8E1-6167-467D-9DC6-889DA51EF311}"/>
              </a:ext>
            </a:extLst>
          </p:cNvPr>
          <p:cNvSpPr/>
          <p:nvPr/>
        </p:nvSpPr>
        <p:spPr>
          <a:xfrm rot="13919817">
            <a:off x="9346535" y="2247474"/>
            <a:ext cx="909493" cy="22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71C7220-E91D-4A2C-A2B4-5CFD1DB3F155}"/>
              </a:ext>
            </a:extLst>
          </p:cNvPr>
          <p:cNvSpPr/>
          <p:nvPr/>
        </p:nvSpPr>
        <p:spPr>
          <a:xfrm rot="17773519">
            <a:off x="9433714" y="4583514"/>
            <a:ext cx="794309" cy="22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45C089E-A258-45BC-8DD9-2A0C39CD2880}"/>
              </a:ext>
            </a:extLst>
          </p:cNvPr>
          <p:cNvSpPr/>
          <p:nvPr/>
        </p:nvSpPr>
        <p:spPr>
          <a:xfrm rot="16200000">
            <a:off x="5098063" y="1734184"/>
            <a:ext cx="202447" cy="22834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E6D5456-D5FE-49B0-AD18-D03178E69380}"/>
              </a:ext>
            </a:extLst>
          </p:cNvPr>
          <p:cNvSpPr/>
          <p:nvPr/>
        </p:nvSpPr>
        <p:spPr>
          <a:xfrm rot="5400000">
            <a:off x="4548689" y="1763378"/>
            <a:ext cx="202447" cy="22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CDFDF1-0065-4204-9691-13A9C1D97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0511" y="1814305"/>
            <a:ext cx="676369" cy="1581371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7E3C65B8-033C-46C3-A88F-1EA7F0BE9D7D}"/>
              </a:ext>
            </a:extLst>
          </p:cNvPr>
          <p:cNvSpPr/>
          <p:nvPr/>
        </p:nvSpPr>
        <p:spPr>
          <a:xfrm>
            <a:off x="6200636" y="5604937"/>
            <a:ext cx="2232790" cy="228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25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55" dirty="0">
                <a:solidFill>
                  <a:srgbClr val="FFFFFF"/>
                </a:solidFill>
                <a:latin typeface="Corbel"/>
                <a:ea typeface="DejaVu Sans"/>
              </a:rPr>
              <a:t>Embedded Systems Communication</a:t>
            </a:r>
          </a:p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</a:rPr>
              <a:t>Protocols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b="1" spc="-1" dirty="0">
                <a:solidFill>
                  <a:srgbClr val="595959"/>
                </a:solidFill>
                <a:latin typeface="Corbel"/>
              </a:rPr>
              <a:t>Purpose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To communicate data between separate pieces of hardware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b="1" spc="-1" dirty="0">
                <a:solidFill>
                  <a:srgbClr val="595959"/>
                </a:solidFill>
                <a:latin typeface="Corbel"/>
              </a:rPr>
              <a:t>Components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Data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Timer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Power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b="1" spc="-1" dirty="0">
                <a:solidFill>
                  <a:srgbClr val="595959"/>
                </a:solidFill>
                <a:latin typeface="Corbel"/>
              </a:rPr>
              <a:t>Interface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Wire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Circuit Board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Wireless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Active/Passive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Inter/Intra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595959"/>
                </a:solidFill>
                <a:latin typeface="Corbel"/>
              </a:rPr>
              <a:t>Shared/Dedicated Bus</a:t>
            </a:r>
          </a:p>
        </p:txBody>
      </p:sp>
    </p:spTree>
    <p:extLst>
      <p:ext uri="{BB962C8B-B14F-4D97-AF65-F5344CB8AC3E}">
        <p14:creationId xmlns:p14="http://schemas.microsoft.com/office/powerpoint/2010/main" val="30160102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  <a:ea typeface="DejaVu Sans"/>
              </a:rPr>
              <a:t>Core</a:t>
            </a:r>
            <a:r>
              <a:rPr lang="en-US" sz="3200" b="0" strike="noStrike" spc="-55" dirty="0">
                <a:solidFill>
                  <a:srgbClr val="FFFFFF"/>
                </a:solidFill>
                <a:latin typeface="Corbel"/>
                <a:ea typeface="DejaVu Sans"/>
              </a:rPr>
              <a:t> Considerations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b="1" spc="-1" dirty="0">
                <a:solidFill>
                  <a:srgbClr val="595959"/>
                </a:solidFill>
                <a:latin typeface="Corbel"/>
              </a:rPr>
              <a:t>Inter vs. Intra System Communication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Inter – Communication between two separate systems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	e.g. Computer to Arduino or Cell Phone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Intra – Communication between two dependent systems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 usually on the same circuit board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	e.g. Temperature Sensors to CPU on PC Motherboard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b="1" spc="-1" dirty="0">
                <a:solidFill>
                  <a:srgbClr val="595959"/>
                </a:solidFill>
                <a:latin typeface="Corbel"/>
              </a:rPr>
              <a:t>Shared vs. Dedicated Bus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Shared – Multiple Devices on the same BUS allows for fewer wires but adds complexity (What happens when two devices talk at the same time?)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Dedicated – Each devices gets it’s own BUS/Data Line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b="1" spc="-1" dirty="0">
                <a:solidFill>
                  <a:srgbClr val="595959"/>
                </a:solidFill>
                <a:latin typeface="Corbel"/>
              </a:rPr>
              <a:t>Active vs. Passive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Passive – Common Data Bus written to and read from as necessary (Like holding up a sign)</a:t>
            </a: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700" spc="-1" dirty="0">
                <a:solidFill>
                  <a:srgbClr val="595959"/>
                </a:solidFill>
                <a:latin typeface="Corbel"/>
              </a:rPr>
              <a:t>Active – Always listening on Data Bus for ‘sent’ message (Like Verbal Speech)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0A0DC4-1573-4D93-8CE7-2C8E1AC93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460" y="1825016"/>
            <a:ext cx="2857899" cy="1219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A9042D-1ACB-454E-861C-F28BB257B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60" y="864000"/>
            <a:ext cx="285789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561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1700" spc="-1" dirty="0">
              <a:solidFill>
                <a:srgbClr val="595959"/>
              </a:solidFill>
              <a:latin typeface="Corbel"/>
            </a:endParaRPr>
          </a:p>
        </p:txBody>
      </p:sp>
      <p:pic>
        <p:nvPicPr>
          <p:cNvPr id="9218" name="Picture 2" descr="Basics of UART Communication">
            <a:extLst>
              <a:ext uri="{FF2B5EF4-FFF2-40B4-BE49-F238E27FC236}">
                <a16:creationId xmlns:a16="http://schemas.microsoft.com/office/drawing/2014/main" id="{1C865771-7A6A-4201-8132-7D37EA6A8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412" y="407603"/>
            <a:ext cx="3322050" cy="143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BC800-CE50-455F-9695-9AE185DF510E}"/>
              </a:ext>
            </a:extLst>
          </p:cNvPr>
          <p:cNvSpPr txBox="1"/>
          <p:nvPr/>
        </p:nvSpPr>
        <p:spPr>
          <a:xfrm>
            <a:off x="3575022" y="736526"/>
            <a:ext cx="46924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Universal Asynchronous Receive/Transmit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Turn Parallel Data into Successive Data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Asynchronous – no clock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Only Uses Two Wires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Transmit (TX)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Receive (RX)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Parity Bit for Error Checking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Disadvantages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One to One Communication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baud Rates must be very similar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Common speed bottleneck</a:t>
            </a:r>
          </a:p>
        </p:txBody>
      </p:sp>
      <p:pic>
        <p:nvPicPr>
          <p:cNvPr id="9220" name="Picture 4" descr="Introduction to UART - Packet, Frame, and Bits">
            <a:extLst>
              <a:ext uri="{FF2B5EF4-FFF2-40B4-BE49-F238E27FC236}">
                <a16:creationId xmlns:a16="http://schemas.microsoft.com/office/drawing/2014/main" id="{BC098713-E1A5-4B93-99DC-D0B72C031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337" y="1840237"/>
            <a:ext cx="2982327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ntroduction to UART - Data Transmission Diagram UART Gets Byte from Data Bus">
            <a:extLst>
              <a:ext uri="{FF2B5EF4-FFF2-40B4-BE49-F238E27FC236}">
                <a16:creationId xmlns:a16="http://schemas.microsoft.com/office/drawing/2014/main" id="{E6496148-0F0E-45D0-9BAF-CA29C6C3B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23" y="4856368"/>
            <a:ext cx="1710329" cy="165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ntroduction to UART - Data Transmission Diagram Transmitting UART Sends Data Packet Serially to Receiving UART">
            <a:extLst>
              <a:ext uri="{FF2B5EF4-FFF2-40B4-BE49-F238E27FC236}">
                <a16:creationId xmlns:a16="http://schemas.microsoft.com/office/drawing/2014/main" id="{877DFEF3-D399-4140-87FD-1073E447A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54" y="4856368"/>
            <a:ext cx="3418595" cy="158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ntroduction to UART - Data Transmission Diagram Receiving UART Sends Byte to Data Bus">
            <a:extLst>
              <a:ext uri="{FF2B5EF4-FFF2-40B4-BE49-F238E27FC236}">
                <a16:creationId xmlns:a16="http://schemas.microsoft.com/office/drawing/2014/main" id="{5BE33D60-0251-4469-8C51-593304B30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351" y="4856368"/>
            <a:ext cx="1546409" cy="162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6C17F4F-D0A8-4C4B-AFCE-F5E184A5047D}"/>
              </a:ext>
            </a:extLst>
          </p:cNvPr>
          <p:cNvSpPr/>
          <p:nvPr/>
        </p:nvSpPr>
        <p:spPr>
          <a:xfrm>
            <a:off x="5285352" y="5667421"/>
            <a:ext cx="466702" cy="5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9C8F6CF-19CA-476A-933B-A4D2F53BE36F}"/>
              </a:ext>
            </a:extLst>
          </p:cNvPr>
          <p:cNvSpPr/>
          <p:nvPr/>
        </p:nvSpPr>
        <p:spPr>
          <a:xfrm>
            <a:off x="9231555" y="5658625"/>
            <a:ext cx="466702" cy="56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344EE-0AE0-4CA2-A361-3BDAB109E57A}"/>
              </a:ext>
            </a:extLst>
          </p:cNvPr>
          <p:cNvSpPr txBox="1"/>
          <p:nvPr/>
        </p:nvSpPr>
        <p:spPr>
          <a:xfrm>
            <a:off x="7705962" y="3184902"/>
            <a:ext cx="2672033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Examples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Predecessor to USB (Mouse and Keyboard)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Arduino Serial Output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Network Equipment</a:t>
            </a: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DB1F4C13-E419-435C-A95A-43004282F5E3}"/>
              </a:ext>
            </a:extLst>
          </p:cNvPr>
          <p:cNvSpPr/>
          <p:nvPr/>
        </p:nvSpPr>
        <p:spPr>
          <a:xfrm>
            <a:off x="283533" y="1205298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  <a:ea typeface="DejaVu Sans"/>
              </a:rPr>
              <a:t>UART</a:t>
            </a:r>
            <a:endParaRPr lang="en-US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54075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1700" spc="-1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BC800-CE50-455F-9695-9AE185DF510E}"/>
              </a:ext>
            </a:extLst>
          </p:cNvPr>
          <p:cNvSpPr txBox="1"/>
          <p:nvPr/>
        </p:nvSpPr>
        <p:spPr>
          <a:xfrm>
            <a:off x="3575022" y="591451"/>
            <a:ext cx="46924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Serial Peripheral Interface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Fast Communication Between One and Many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Designed for computer peripherals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Continues (not packet based)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Simple Addressing of Slaves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Very Fast Communication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Separate Send/Receive Lines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One to Many Communication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Disadvantages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4 Wires Required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Clock Signal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Slave Select Even When Unnecessary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No Integrity or Message Received Checks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Only allows for One Master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344EE-0AE0-4CA2-A361-3BDAB109E57A}"/>
              </a:ext>
            </a:extLst>
          </p:cNvPr>
          <p:cNvSpPr txBox="1"/>
          <p:nvPr/>
        </p:nvSpPr>
        <p:spPr>
          <a:xfrm>
            <a:off x="3699431" y="5615976"/>
            <a:ext cx="267203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Examples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SD Card Readers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Wireless Modules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RFID Readers</a:t>
            </a:r>
          </a:p>
        </p:txBody>
      </p:sp>
      <p:pic>
        <p:nvPicPr>
          <p:cNvPr id="10242" name="Picture 2" descr="Introduction to SPI - Master and Slave">
            <a:extLst>
              <a:ext uri="{FF2B5EF4-FFF2-40B4-BE49-F238E27FC236}">
                <a16:creationId xmlns:a16="http://schemas.microsoft.com/office/drawing/2014/main" id="{1B6C4F54-9611-4036-9295-5073D6CE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256" y="631779"/>
            <a:ext cx="2857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ntroduction to SPI - Data Transmission Diagram Master to Slave Data Transfer">
            <a:extLst>
              <a:ext uri="{FF2B5EF4-FFF2-40B4-BE49-F238E27FC236}">
                <a16:creationId xmlns:a16="http://schemas.microsoft.com/office/drawing/2014/main" id="{B386B888-26D0-4CE0-92B5-C6228C15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52" y="5445138"/>
            <a:ext cx="4440163" cy="11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ntroduction to SPI - Multiple Slave Configuration Separate Slave Select">
            <a:extLst>
              <a:ext uri="{FF2B5EF4-FFF2-40B4-BE49-F238E27FC236}">
                <a16:creationId xmlns:a16="http://schemas.microsoft.com/office/drawing/2014/main" id="{CF8038CB-CB69-4769-8C7A-CDE6840C5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05" y="2110506"/>
            <a:ext cx="3086104" cy="315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stomShape 1">
            <a:extLst>
              <a:ext uri="{FF2B5EF4-FFF2-40B4-BE49-F238E27FC236}">
                <a16:creationId xmlns:a16="http://schemas.microsoft.com/office/drawing/2014/main" id="{CC83B444-2FD3-4548-8471-480A22BB404E}"/>
              </a:ext>
            </a:extLst>
          </p:cNvPr>
          <p:cNvSpPr/>
          <p:nvPr/>
        </p:nvSpPr>
        <p:spPr>
          <a:xfrm>
            <a:off x="190329" y="1214399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  <a:ea typeface="DejaVu Sans"/>
              </a:rPr>
              <a:t>SPI</a:t>
            </a:r>
            <a:endParaRPr lang="en-US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892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1700" spc="-1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BC800-CE50-455F-9695-9AE185DF510E}"/>
              </a:ext>
            </a:extLst>
          </p:cNvPr>
          <p:cNvSpPr txBox="1"/>
          <p:nvPr/>
        </p:nvSpPr>
        <p:spPr>
          <a:xfrm>
            <a:off x="3575022" y="591451"/>
            <a:ext cx="46924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Inter-Integrated Chip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Any Grouping Design But Intended For Many Sensors on the Same Circuit Board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Only 2 Wires Regardless of How Many Slaves/Masters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Many to Many Possible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Acknowledgements ensure success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Very Common Protocol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b="1" dirty="0">
                <a:latin typeface="Corbel" panose="020B0503020204020204" pitchFamily="34" charset="0"/>
              </a:rPr>
              <a:t>Disadvantages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Not Very Fast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Small Frame Size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High Overhead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344EE-0AE0-4CA2-A361-3BDAB109E57A}"/>
              </a:ext>
            </a:extLst>
          </p:cNvPr>
          <p:cNvSpPr txBox="1"/>
          <p:nvPr/>
        </p:nvSpPr>
        <p:spPr>
          <a:xfrm>
            <a:off x="3681676" y="4881859"/>
            <a:ext cx="311861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orbel" panose="020B0503020204020204" pitchFamily="34" charset="0"/>
              </a:rPr>
              <a:t>Examples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OLED Displays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Temperature Sensors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orbel" panose="020B0503020204020204" pitchFamily="34" charset="0"/>
              </a:rPr>
              <a:t>Accelerometer/Gyroscope</a:t>
            </a:r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CC83B444-2FD3-4548-8471-480A22BB404E}"/>
              </a:ext>
            </a:extLst>
          </p:cNvPr>
          <p:cNvSpPr/>
          <p:nvPr/>
        </p:nvSpPr>
        <p:spPr>
          <a:xfrm>
            <a:off x="190329" y="1214399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  <a:ea typeface="DejaVu Sans"/>
              </a:rPr>
              <a:t>I2C, I²C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12290" name="Picture 2" descr="Basics of the I2C Communication Protocol">
            <a:extLst>
              <a:ext uri="{FF2B5EF4-FFF2-40B4-BE49-F238E27FC236}">
                <a16:creationId xmlns:a16="http://schemas.microsoft.com/office/drawing/2014/main" id="{0C0B3D58-FD80-4B1F-8D28-7B3AEBBA0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105" y="543910"/>
            <a:ext cx="2736687" cy="134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ntroduction to I2C - Message, Frame, and Bit">
            <a:extLst>
              <a:ext uri="{FF2B5EF4-FFF2-40B4-BE49-F238E27FC236}">
                <a16:creationId xmlns:a16="http://schemas.microsoft.com/office/drawing/2014/main" id="{5578D9DC-737E-4392-B430-7EA008A0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128" y="1929651"/>
            <a:ext cx="4154750" cy="10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ntroduction to I2C - Data Transmission Diagram ADDRESS FRAME">
            <a:extLst>
              <a:ext uri="{FF2B5EF4-FFF2-40B4-BE49-F238E27FC236}">
                <a16:creationId xmlns:a16="http://schemas.microsoft.com/office/drawing/2014/main" id="{B984772E-A6AC-4858-AFE3-02B80207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71" y="3285437"/>
            <a:ext cx="3480827" cy="252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6288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1700" spc="-1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0BC800-CE50-455F-9695-9AE185DF510E}"/>
              </a:ext>
            </a:extLst>
          </p:cNvPr>
          <p:cNvSpPr txBox="1"/>
          <p:nvPr/>
        </p:nvSpPr>
        <p:spPr>
          <a:xfrm>
            <a:off x="3601655" y="1854299"/>
            <a:ext cx="46924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https://www.circuitbasics.com/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https://www.arduino.cc/</a:t>
            </a:r>
            <a:endParaRPr lang="en-US" dirty="0"/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hlinkClick r:id="rId4"/>
              </a:rPr>
              <a:t>https://www.raspberrypi.org/</a:t>
            </a:r>
            <a:endParaRPr lang="en-US" dirty="0"/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hlinkClick r:id="rId5"/>
              </a:rPr>
              <a:t>https://sites.google.com/site/carlferkinhoff/welcome-1</a:t>
            </a:r>
            <a:r>
              <a:rPr lang="en-US" dirty="0"/>
              <a:t> </a:t>
            </a:r>
            <a:r>
              <a:rPr lang="en-US" dirty="0">
                <a:latin typeface="Corbel" panose="020B0503020204020204" pitchFamily="34" charset="0"/>
              </a:rPr>
              <a:t>(thanks Carl)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r>
              <a:rPr lang="en-US" dirty="0">
                <a:hlinkClick r:id="rId6"/>
              </a:rPr>
              <a:t>http://hosting.astro.cornell.edu/~spifiweb/zeus2/index.html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CC83B444-2FD3-4548-8471-480A22BB404E}"/>
              </a:ext>
            </a:extLst>
          </p:cNvPr>
          <p:cNvSpPr/>
          <p:nvPr/>
        </p:nvSpPr>
        <p:spPr>
          <a:xfrm>
            <a:off x="190329" y="1214399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spc="-55" dirty="0">
                <a:solidFill>
                  <a:srgbClr val="FFFFFF"/>
                </a:solidFill>
                <a:latin typeface="Corbel"/>
                <a:ea typeface="DejaVu Sans"/>
              </a:rPr>
              <a:t>Sources</a:t>
            </a:r>
            <a:endParaRPr lang="en-US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1083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8CDD6-D5A7-4D4A-82DE-96BFB2D35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Radioastronomy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12" descr="Uses of radio spectrum. 8 | Download Scientific Diagram">
            <a:extLst>
              <a:ext uri="{FF2B5EF4-FFF2-40B4-BE49-F238E27FC236}">
                <a16:creationId xmlns:a16="http://schemas.microsoft.com/office/drawing/2014/main" id="{78D5973C-A7ED-408B-95C8-1081ABF7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263488"/>
            <a:ext cx="5989326" cy="287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://astro.cornell.edu/~spifiweb/zeus/ZEUS%20Overview/MIPS.png">
            <a:extLst>
              <a:ext uri="{FF2B5EF4-FFF2-40B4-BE49-F238E27FC236}">
                <a16:creationId xmlns:a16="http://schemas.microsoft.com/office/drawing/2014/main" id="{F72C1504-1713-43BC-BB6D-E35E5CCDF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" b="10435"/>
          <a:stretch/>
        </p:blipFill>
        <p:spPr bwMode="auto">
          <a:xfrm>
            <a:off x="5678098" y="3284825"/>
            <a:ext cx="2170501" cy="33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e:CSIRO ScienceImage 2161 Close up of a radio astronomy telescope with several more in the background.jpg">
            <a:extLst>
              <a:ext uri="{FF2B5EF4-FFF2-40B4-BE49-F238E27FC236}">
                <a16:creationId xmlns:a16="http://schemas.microsoft.com/office/drawing/2014/main" id="{44926972-5933-4A02-BA7F-62DAC1D3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7425" y="3463802"/>
            <a:ext cx="3789300" cy="259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3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53080" y="1123920"/>
            <a:ext cx="29610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0" strike="noStrike" spc="-55" dirty="0">
                <a:solidFill>
                  <a:srgbClr val="FFFFFF"/>
                </a:solidFill>
                <a:latin typeface="Corbel"/>
                <a:ea typeface="DejaVu Sans"/>
              </a:rPr>
              <a:t>What is ZEUS2?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69280" y="863999"/>
            <a:ext cx="4431341" cy="31309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z="2000" spc="-1" dirty="0">
                <a:latin typeface="Arial"/>
              </a:rPr>
              <a:t>Designed by Dr. Carl Ferkinhoff (~2009)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z="2000" spc="-1" dirty="0">
                <a:latin typeface="Arial"/>
              </a:rPr>
              <a:t>Radio Telescope</a:t>
            </a:r>
          </a:p>
          <a:p>
            <a:pPr marL="800100" lvl="1" indent="-342900"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latin typeface="Arial"/>
              </a:rPr>
              <a:t>Submillimeter grating spectrometer</a:t>
            </a:r>
          </a:p>
          <a:p>
            <a:pPr marL="800100" lvl="1" indent="-342900">
              <a:spcBef>
                <a:spcPts val="1199"/>
              </a:spcBef>
              <a:buFont typeface="Wingdings" panose="05000000000000000000" pitchFamily="2" charset="2"/>
              <a:buChar char="Ø"/>
            </a:pPr>
            <a:r>
              <a:rPr lang="en-US" sz="2000" spc="-1" dirty="0">
                <a:latin typeface="Arial"/>
              </a:rPr>
              <a:t>Observer emission lines in all submillimeter bands accessible from the ground</a:t>
            </a:r>
            <a:endParaRPr lang="en-US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Wingdings" panose="05000000000000000000" pitchFamily="2" charset="2"/>
              <a:buChar char="Ø"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032" name="Picture 8" descr="All Optics And Cooling">
            <a:extLst>
              <a:ext uri="{FF2B5EF4-FFF2-40B4-BE49-F238E27FC236}">
                <a16:creationId xmlns:a16="http://schemas.microsoft.com/office/drawing/2014/main" id="{3473D876-AC10-4F02-B4FE-4740340E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821" y="146418"/>
            <a:ext cx="2589581" cy="362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ses of radio spectrum. 8 | Download Scientific Diagram">
            <a:extLst>
              <a:ext uri="{FF2B5EF4-FFF2-40B4-BE49-F238E27FC236}">
                <a16:creationId xmlns:a16="http://schemas.microsoft.com/office/drawing/2014/main" id="{50FC4FCF-0F2B-481D-86DB-0A97E5CB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4118" y="584750"/>
            <a:ext cx="5915395" cy="28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1.1 The optical radiation wavelength range » Gigahertz-Optik">
            <a:extLst>
              <a:ext uri="{FF2B5EF4-FFF2-40B4-BE49-F238E27FC236}">
                <a16:creationId xmlns:a16="http://schemas.microsoft.com/office/drawing/2014/main" id="{D9761BAA-594C-4AA4-A392-59373F8C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76" y="4039199"/>
            <a:ext cx="6099649" cy="218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EUS-2 CAD Overview">
            <a:extLst>
              <a:ext uri="{FF2B5EF4-FFF2-40B4-BE49-F238E27FC236}">
                <a16:creationId xmlns:a16="http://schemas.microsoft.com/office/drawing/2014/main" id="{F7ED7D4B-F12E-4759-BE9C-6D5D53E40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436" y="3994950"/>
            <a:ext cx="2359486" cy="250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16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72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82880" y="1226160"/>
            <a:ext cx="429768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94" dirty="0">
                <a:solidFill>
                  <a:srgbClr val="FFFFFF"/>
                </a:solidFill>
                <a:latin typeface="Corbel"/>
                <a:ea typeface="DejaVu Sans"/>
              </a:rPr>
              <a:t>What’s the Problem?</a:t>
            </a:r>
            <a:endParaRPr lang="en-US" sz="5400" b="0" strike="noStrike" spc="-1" dirty="0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6" name="Picture 225"/>
          <p:cNvPicPr/>
          <p:nvPr/>
        </p:nvPicPr>
        <p:blipFill>
          <a:blip r:embed="rId2"/>
          <a:stretch/>
        </p:blipFill>
        <p:spPr>
          <a:xfrm>
            <a:off x="4557600" y="1406223"/>
            <a:ext cx="7342200" cy="16466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FB912B-C783-4DBD-9EBE-3925E4663832}"/>
              </a:ext>
            </a:extLst>
          </p:cNvPr>
          <p:cNvSpPr txBox="1"/>
          <p:nvPr/>
        </p:nvSpPr>
        <p:spPr>
          <a:xfrm>
            <a:off x="4900474" y="3280231"/>
            <a:ext cx="6258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Rather Old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No Longer Supported by Manufacturer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Superfluous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Clunky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Occasionally Malfunctioned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53080" y="1123920"/>
            <a:ext cx="29610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 dirty="0">
                <a:solidFill>
                  <a:srgbClr val="FFFFFF"/>
                </a:solidFill>
                <a:latin typeface="Corbel"/>
                <a:ea typeface="DejaVu Sans"/>
              </a:rPr>
              <a:t>The Project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1" strike="noStrike" spc="-1" dirty="0">
                <a:solidFill>
                  <a:srgbClr val="595959"/>
                </a:solidFill>
                <a:latin typeface="Corbel"/>
                <a:ea typeface="DejaVu Sans"/>
              </a:rPr>
              <a:t>Abstract Goals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To design and build an open source, modular Eurocard system to be used as astronomical control/housekeeping equipment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To replace existing ZEUS2 housekeeping equipment with a cheaper, simpler, more robust system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1" strike="noStrike" spc="-1" dirty="0">
                <a:solidFill>
                  <a:srgbClr val="595959"/>
                </a:solidFill>
                <a:latin typeface="Corbel"/>
                <a:ea typeface="DejaVu Sans"/>
              </a:rPr>
              <a:t>Design Steps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Design Prototyping Daughtercard (P-Card)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Design Eurocard Backplane to connect and control modular cards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Choose Power Supplies</a:t>
            </a: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spc="-1" dirty="0">
                <a:solidFill>
                  <a:srgbClr val="595959"/>
                </a:solidFill>
                <a:latin typeface="Corbel"/>
              </a:rPr>
              <a:t>Choose Chassis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Manufacture</a:t>
            </a:r>
            <a:endParaRPr lang="en-US" sz="2000" b="0" strike="noStrike" spc="-1" dirty="0">
              <a:latin typeface="Arial"/>
            </a:endParaRPr>
          </a:p>
          <a:p>
            <a:pPr marL="343620" indent="-3429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panose="05000000000000000000" pitchFamily="2" charset="2"/>
              <a:buChar char="Ø"/>
            </a:pPr>
            <a:r>
              <a:rPr lang="en-US" sz="2000" b="0" strike="noStrike" spc="-1" dirty="0">
                <a:solidFill>
                  <a:srgbClr val="595959"/>
                </a:solidFill>
                <a:latin typeface="Corbel"/>
                <a:ea typeface="DejaVu Sans"/>
              </a:rPr>
              <a:t>Program Embedded Controllers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609480" y="297000"/>
            <a:ext cx="3852000" cy="5608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B08A1"/>
                </a:solidFill>
                <a:latin typeface="Trebuchet MS"/>
              </a:rPr>
              <a:t>Whiteboarding of the H.aHK Box</a:t>
            </a:r>
            <a:endParaRPr lang="en-US" sz="32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29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5400000">
            <a:off x="4910760" y="-151200"/>
            <a:ext cx="5551920" cy="644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609480" y="864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4B08A1"/>
                </a:solidFill>
                <a:latin typeface="Trebuchet MS"/>
              </a:rPr>
              <a:t>Draft model of H.aHK Box</a:t>
            </a:r>
            <a:endParaRPr lang="en-US" sz="44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609480" y="4368960"/>
            <a:ext cx="5201280" cy="1870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Blue = touch screen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Black = power supply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Grey = cooling fan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Green = circuit boards (big is the bus, and slam are the cards)</a:t>
            </a:r>
          </a:p>
        </p:txBody>
      </p:sp>
      <p:sp>
        <p:nvSpPr>
          <p:cNvPr id="232" name="TextShape 3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33" name="Picture 7"/>
          <p:cNvPicPr/>
          <p:nvPr/>
        </p:nvPicPr>
        <p:blipFill>
          <a:blip r:embed="rId2"/>
          <a:stretch/>
        </p:blipFill>
        <p:spPr>
          <a:xfrm>
            <a:off x="6301440" y="2199960"/>
            <a:ext cx="5576760" cy="3344400"/>
          </a:xfrm>
          <a:prstGeom prst="rect">
            <a:avLst/>
          </a:prstGeom>
          <a:ln>
            <a:noFill/>
          </a:ln>
        </p:spPr>
      </p:pic>
      <p:pic>
        <p:nvPicPr>
          <p:cNvPr id="234" name="Picture 8"/>
          <p:cNvPicPr/>
          <p:nvPr/>
        </p:nvPicPr>
        <p:blipFill>
          <a:blip r:embed="rId3"/>
          <a:stretch/>
        </p:blipFill>
        <p:spPr>
          <a:xfrm>
            <a:off x="251280" y="1151640"/>
            <a:ext cx="5918040" cy="309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609480" y="29700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16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graphicFrame>
        <p:nvGraphicFramePr>
          <p:cNvPr id="237" name="Table 3"/>
          <p:cNvGraphicFramePr/>
          <p:nvPr/>
        </p:nvGraphicFramePr>
        <p:xfrm>
          <a:off x="95400" y="135360"/>
          <a:ext cx="12000960" cy="2607120"/>
        </p:xfrm>
        <a:graphic>
          <a:graphicData uri="http://schemas.openxmlformats.org/drawingml/2006/table">
            <a:tbl>
              <a:tblPr/>
              <a:tblGrid>
                <a:gridCol w="225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836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Device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Processor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RAM/</a:t>
                      </a:r>
                      <a:br/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Storage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Other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Software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Ref.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9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Raspberry Pi 3</a:t>
                      </a:r>
                      <a:br/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$39.95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64-bit</a:t>
                      </a:r>
                      <a:br/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1.2 GHz ARM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1 GB/ 32GB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40GPIO, SPI, I2C, HDMI, 4 - USB, Ethernet, Serial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Debian Linux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[5]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8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Teensy 3.2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$19.80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72 MHz ARM Cortex-M4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64KB/ 256 KB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34 GPIO, 21 ADC (13-Bit), Serial (3), SPI, I2C (2),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Arduino IDE 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[6]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8" name="Group 4"/>
          <p:cNvGrpSpPr/>
          <p:nvPr/>
        </p:nvGrpSpPr>
        <p:grpSpPr>
          <a:xfrm>
            <a:off x="478080" y="3242520"/>
            <a:ext cx="11204640" cy="2786400"/>
            <a:chOff x="478080" y="3242520"/>
            <a:chExt cx="11204640" cy="2786400"/>
          </a:xfrm>
        </p:grpSpPr>
        <p:sp>
          <p:nvSpPr>
            <p:cNvPr id="239" name="CustomShape 5"/>
            <p:cNvSpPr/>
            <p:nvPr/>
          </p:nvSpPr>
          <p:spPr>
            <a:xfrm>
              <a:off x="478080" y="3242520"/>
              <a:ext cx="11204640" cy="2786400"/>
            </a:xfrm>
            <a:prstGeom prst="roundRect">
              <a:avLst>
                <a:gd name="adj" fmla="val 12030"/>
              </a:avLst>
            </a:prstGeom>
            <a:ln w="85680"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pic>
          <p:nvPicPr>
            <p:cNvPr id="240" name="Picture 2"/>
            <p:cNvPicPr/>
            <p:nvPr/>
          </p:nvPicPr>
          <p:blipFill>
            <a:blip r:embed="rId2"/>
            <a:stretch/>
          </p:blipFill>
          <p:spPr>
            <a:xfrm>
              <a:off x="951480" y="3353400"/>
              <a:ext cx="5128560" cy="2239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1" name="Picture 4"/>
            <p:cNvPicPr/>
            <p:nvPr/>
          </p:nvPicPr>
          <p:blipFill>
            <a:blip r:embed="rId3"/>
            <a:stretch/>
          </p:blipFill>
          <p:spPr>
            <a:xfrm>
              <a:off x="7415640" y="3242520"/>
              <a:ext cx="3640320" cy="2461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2" name="TextShape 6"/>
          <p:cNvSpPr txBox="1"/>
          <p:nvPr/>
        </p:nvSpPr>
        <p:spPr>
          <a:xfrm>
            <a:off x="2237760" y="5688360"/>
            <a:ext cx="10972440" cy="340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Similar cases and cards as the H.aHK Box as found commercially.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2676</TotalTime>
  <Words>925</Words>
  <Application>Microsoft Office PowerPoint</Application>
  <PresentationFormat>Widescreen</PresentationFormat>
  <Paragraphs>237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Arial</vt:lpstr>
      <vt:lpstr>Calibri</vt:lpstr>
      <vt:lpstr>Corbel</vt:lpstr>
      <vt:lpstr>DejaVu Sans</vt:lpstr>
      <vt:lpstr>Georgia</vt:lpstr>
      <vt:lpstr>Symbol</vt:lpstr>
      <vt:lpstr>Times New Roman</vt:lpstr>
      <vt:lpstr>Trebuchet MS</vt:lpstr>
      <vt:lpstr>Wingdings</vt:lpstr>
      <vt:lpstr>Wingdings 2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Radioastronomy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H.aCKBox Chassis</dc:title>
  <dc:subject/>
  <dc:creator>Adam Stammer</dc:creator>
  <dc:description/>
  <cp:lastModifiedBy>Stammer, Adam R</cp:lastModifiedBy>
  <cp:revision>46</cp:revision>
  <dcterms:created xsi:type="dcterms:W3CDTF">2019-07-31T17:16:17Z</dcterms:created>
  <dcterms:modified xsi:type="dcterms:W3CDTF">2020-03-29T17:49:01Z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